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8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4006c497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4006c497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4006c497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4006c4976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4006c4976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4006c4976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4006c497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4006c497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4006c497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4006c497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4006c497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4006c4976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4006c497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4006c497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4006c4976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4006c4976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4006c497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4006c497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4006c4976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4006c4976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4006c497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4006c497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4006c4976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4006c4976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4006c497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4006c497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4006c497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4006c497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Anhang? Zu detailliert?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4006c497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4006c497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4006c4976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4006c4976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4006c497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4006c497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4006c497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4006c497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Periodic function required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4006c497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4006c497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4006c497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44006c497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4006c497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4006c497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44006c4976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44006c4976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4006c4976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4006c4976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4006c4976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44006c4976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4006c497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4006c4976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4006c497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4006c497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4006c497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4006c497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4006c497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44006c497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4006c497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4006c497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4006c497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44006c497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4006c4976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4006c4976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4006c497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4006c497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23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4006c4976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4006c4976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4006c497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4006c4976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972052"/>
            <a:ext cx="914400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1709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Project 3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How to turn measurements into an analytical model </a:t>
            </a:r>
            <a:endParaRPr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0629CF33-B3E8-D461-5576-FED5EDBDA08F}"/>
              </a:ext>
            </a:extLst>
          </p:cNvPr>
          <p:cNvSpPr txBox="1">
            <a:spLocks/>
          </p:cNvSpPr>
          <p:nvPr/>
        </p:nvSpPr>
        <p:spPr>
          <a:xfrm>
            <a:off x="242279" y="3623576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Benjamin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Biewald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Timur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Mulic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Nadine Barth, Ryan Wickremasinghe</a:t>
            </a:r>
          </a:p>
          <a:p>
            <a:pPr marL="0" indent="0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Supervisor: Dr. David Wenzel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1700" y="93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l="7667" r="16786" b="-2301"/>
          <a:stretch/>
        </p:blipFill>
        <p:spPr>
          <a:xfrm>
            <a:off x="4393011" y="1026338"/>
            <a:ext cx="4676688" cy="314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1125"/>
            <a:ext cx="3830372" cy="289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1"/>
          <p:cNvCxnSpPr>
            <a:stCxn id="136" idx="1"/>
            <a:endCxn id="137" idx="6"/>
          </p:cNvCxnSpPr>
          <p:nvPr/>
        </p:nvCxnSpPr>
        <p:spPr>
          <a:xfrm flipH="1">
            <a:off x="2085650" y="2209550"/>
            <a:ext cx="704400" cy="3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21"/>
          <p:cNvSpPr txBox="1"/>
          <p:nvPr/>
        </p:nvSpPr>
        <p:spPr>
          <a:xfrm>
            <a:off x="2790050" y="2009450"/>
            <a:ext cx="11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What’s this?</a:t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1564100" y="1461750"/>
            <a:ext cx="521400" cy="21630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7AB7CC-F2E7-C880-56D9-39312CDD6A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11700" y="37150"/>
            <a:ext cx="85206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GIFDS Network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5960875" y="1380675"/>
            <a:ext cx="3183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VLF receivers </a:t>
            </a:r>
            <a:r>
              <a:rPr lang="de" b="1"/>
              <a:t>continously</a:t>
            </a:r>
            <a:r>
              <a:rPr lang="de"/>
              <a:t> monitoring several transmitters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detect so-called solar flares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study influence of solar irradiation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00" y="592900"/>
            <a:ext cx="5925458" cy="42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74F1A12-765E-F40C-4E59-75DFE2D673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37150"/>
            <a:ext cx="85206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GIFDS Network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00" y="498400"/>
            <a:ext cx="7712577" cy="45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EE8F676-EAC0-49FA-E05C-B489C6F95C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Methods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9B3C54-36DB-09E6-7563-1DBE362FF6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A9907EC0-944F-4712-96A8-7AFA003A8C5F}"/>
              </a:ext>
            </a:extLst>
          </p:cNvPr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972052"/>
            <a:ext cx="91440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511" y="6300"/>
            <a:ext cx="3026214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425" y="2612950"/>
            <a:ext cx="2901573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100" y="2653475"/>
            <a:ext cx="3072101" cy="24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2689000"/>
            <a:ext cx="3072101" cy="2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975" y="0"/>
            <a:ext cx="2986578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901573" cy="24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/>
          <p:nvPr/>
        </p:nvSpPr>
        <p:spPr>
          <a:xfrm>
            <a:off x="2638225" y="52485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5904725" y="46030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2803075" y="3229925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5971575" y="314440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/>
          <p:nvPr/>
        </p:nvSpPr>
        <p:spPr>
          <a:xfrm rot="10361920">
            <a:off x="2382180" y="2244310"/>
            <a:ext cx="4449680" cy="307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21050" y="14950"/>
            <a:ext cx="2986500" cy="2453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943BFB-5EA1-0191-BB6A-52866F3AF8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Truncate the Night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00" y="1208325"/>
            <a:ext cx="4028144" cy="35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355" y="1208325"/>
            <a:ext cx="4081622" cy="35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925" y="154524"/>
            <a:ext cx="3729225" cy="99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0" y="938050"/>
            <a:ext cx="9144000" cy="3765000"/>
            <a:chOff x="0" y="938050"/>
            <a:chExt cx="9144000" cy="3765000"/>
          </a:xfrm>
        </p:grpSpPr>
        <p:sp>
          <p:nvSpPr>
            <p:cNvPr id="182" name="Google Shape;182;p26"/>
            <p:cNvSpPr/>
            <p:nvPr/>
          </p:nvSpPr>
          <p:spPr>
            <a:xfrm>
              <a:off x="0" y="938050"/>
              <a:ext cx="9144000" cy="3765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3" name="Google Shape;183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8250" y="1060924"/>
              <a:ext cx="7846277" cy="36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579BA08-EB59-EC5D-E5B1-D0EED67AF0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511" y="6300"/>
            <a:ext cx="3026214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425" y="2612950"/>
            <a:ext cx="2901573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100" y="2653475"/>
            <a:ext cx="3072101" cy="24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2689000"/>
            <a:ext cx="3072101" cy="2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975" y="0"/>
            <a:ext cx="2986578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901573" cy="24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/>
          <p:nvPr/>
        </p:nvSpPr>
        <p:spPr>
          <a:xfrm>
            <a:off x="2638225" y="52485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5904725" y="46030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2803075" y="3229925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5971575" y="314440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7"/>
          <p:cNvSpPr/>
          <p:nvPr/>
        </p:nvSpPr>
        <p:spPr>
          <a:xfrm rot="10361920">
            <a:off x="2382180" y="2244310"/>
            <a:ext cx="4449680" cy="307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6144200" y="23988"/>
            <a:ext cx="2986500" cy="2453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8083FCA-E188-62FA-89AC-CD9554EE9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Smooth out diurnal influences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Maintenance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-&gt; Approximate the Curve with Linear Least Squares Method</a:t>
            </a:r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Peaks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-&gt; Outlier Detection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050" y="1637182"/>
            <a:ext cx="3999902" cy="26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2" y="1637175"/>
            <a:ext cx="3999933" cy="266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6234200" y="707200"/>
            <a:ext cx="269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500">
                <a:solidFill>
                  <a:schemeClr val="dk2"/>
                </a:solidFill>
              </a:rPr>
              <a:t>Amp(ToD) =  </a:t>
            </a:r>
            <a:r>
              <a:rPr lang="de" sz="1500">
                <a:solidFill>
                  <a:srgbClr val="990000"/>
                </a:solidFill>
              </a:rPr>
              <a:t>A</a:t>
            </a:r>
            <a:r>
              <a:rPr lang="de" sz="1500">
                <a:solidFill>
                  <a:schemeClr val="dk2"/>
                </a:solidFill>
              </a:rPr>
              <a:t> + </a:t>
            </a:r>
            <a:r>
              <a:rPr lang="de" sz="1500">
                <a:solidFill>
                  <a:srgbClr val="38761D"/>
                </a:solidFill>
              </a:rPr>
              <a:t>C</a:t>
            </a:r>
            <a:r>
              <a:rPr lang="de" sz="1500">
                <a:solidFill>
                  <a:schemeClr val="dk2"/>
                </a:solidFill>
              </a:rPr>
              <a:t> * ToD^2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3DD1EF-D50F-30D2-47F6-4598FAFE0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511" y="6300"/>
            <a:ext cx="3026214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425" y="2612950"/>
            <a:ext cx="2901573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100" y="2653475"/>
            <a:ext cx="3072101" cy="24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2689000"/>
            <a:ext cx="3072101" cy="2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975" y="0"/>
            <a:ext cx="2986578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901573" cy="24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/>
          <p:nvPr/>
        </p:nvSpPr>
        <p:spPr>
          <a:xfrm>
            <a:off x="2638225" y="52485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904725" y="46030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2803075" y="3229925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971575" y="314440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 rot="10361920">
            <a:off x="2382180" y="2244310"/>
            <a:ext cx="4449680" cy="307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3164000" y="2630638"/>
            <a:ext cx="2986500" cy="2453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B72163C-A4BA-8904-5F64-DE127B115D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Smooth the seasonal data over the year 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75" y="1168875"/>
            <a:ext cx="8479426" cy="32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C705B58-2604-4C49-93DA-975153340F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VLF Data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0,1s Intervals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600" y="1152475"/>
            <a:ext cx="538841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F0956A-8D29-654B-5DE8-962BD20BF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Resulting Model - In General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311700" y="3743275"/>
            <a:ext cx="8520600" cy="13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DoY = Day of Year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 = Time of Day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Amp = Modeled Amplitude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1305600" y="2749900"/>
            <a:ext cx="7225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500">
                <a:solidFill>
                  <a:schemeClr val="dk2"/>
                </a:solidFill>
              </a:rPr>
              <a:t>Amp(DoY,ToD) =  </a:t>
            </a:r>
            <a:r>
              <a:rPr lang="de" sz="2500">
                <a:solidFill>
                  <a:srgbClr val="990000"/>
                </a:solidFill>
              </a:rPr>
              <a:t>A(DoY)</a:t>
            </a:r>
            <a:r>
              <a:rPr lang="de" sz="2500">
                <a:solidFill>
                  <a:schemeClr val="dk2"/>
                </a:solidFill>
              </a:rPr>
              <a:t> + </a:t>
            </a:r>
            <a:r>
              <a:rPr lang="de" sz="2500">
                <a:solidFill>
                  <a:srgbClr val="38761D"/>
                </a:solidFill>
              </a:rPr>
              <a:t>C(DoY)</a:t>
            </a:r>
            <a:r>
              <a:rPr lang="de" sz="2500">
                <a:solidFill>
                  <a:schemeClr val="dk2"/>
                </a:solidFill>
              </a:rPr>
              <a:t> * ToD^2</a:t>
            </a:r>
            <a:endParaRPr sz="2500">
              <a:solidFill>
                <a:schemeClr val="dk2"/>
              </a:solidFill>
            </a:endParaRPr>
          </a:p>
        </p:txBody>
      </p:sp>
      <p:cxnSp>
        <p:nvCxnSpPr>
          <p:cNvPr id="240" name="Google Shape;240;p31"/>
          <p:cNvCxnSpPr/>
          <p:nvPr/>
        </p:nvCxnSpPr>
        <p:spPr>
          <a:xfrm rot="10800000" flipH="1">
            <a:off x="-62200" y="1042650"/>
            <a:ext cx="93066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31"/>
          <p:cNvSpPr txBox="1"/>
          <p:nvPr/>
        </p:nvSpPr>
        <p:spPr>
          <a:xfrm>
            <a:off x="1305600" y="1927300"/>
            <a:ext cx="7225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500">
                <a:solidFill>
                  <a:schemeClr val="dk2"/>
                </a:solidFill>
              </a:rPr>
              <a:t>Amp(ToD) =  </a:t>
            </a:r>
            <a:r>
              <a:rPr lang="de" sz="2500">
                <a:solidFill>
                  <a:srgbClr val="990000"/>
                </a:solidFill>
              </a:rPr>
              <a:t>A</a:t>
            </a:r>
            <a:r>
              <a:rPr lang="de" sz="2500">
                <a:solidFill>
                  <a:schemeClr val="dk2"/>
                </a:solidFill>
              </a:rPr>
              <a:t> + </a:t>
            </a:r>
            <a:r>
              <a:rPr lang="de" sz="2500">
                <a:solidFill>
                  <a:srgbClr val="38761D"/>
                </a:solidFill>
              </a:rPr>
              <a:t>C</a:t>
            </a:r>
            <a:r>
              <a:rPr lang="de" sz="2500">
                <a:solidFill>
                  <a:schemeClr val="dk2"/>
                </a:solidFill>
              </a:rPr>
              <a:t>* ToD^2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281EC35-89A6-D44B-71AD-7726EF4E4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Resulting Model - Components </a:t>
            </a:r>
            <a:r>
              <a:rPr lang="de">
                <a:solidFill>
                  <a:srgbClr val="990000"/>
                </a:solidFill>
              </a:rPr>
              <a:t>A(DoY) </a:t>
            </a:r>
            <a:r>
              <a:rPr lang="de">
                <a:solidFill>
                  <a:srgbClr val="000000"/>
                </a:solidFill>
              </a:rPr>
              <a:t>and</a:t>
            </a:r>
            <a:r>
              <a:rPr lang="de">
                <a:solidFill>
                  <a:srgbClr val="990000"/>
                </a:solidFill>
              </a:rPr>
              <a:t> </a:t>
            </a:r>
            <a:r>
              <a:rPr lang="de">
                <a:solidFill>
                  <a:srgbClr val="38761D"/>
                </a:solidFill>
              </a:rPr>
              <a:t>C(DoY)</a:t>
            </a:r>
            <a:r>
              <a:rPr lang="de"/>
              <a:t> </a:t>
            </a:r>
            <a:endParaRPr/>
          </a:p>
        </p:txBody>
      </p:sp>
      <p:grpSp>
        <p:nvGrpSpPr>
          <p:cNvPr id="247" name="Google Shape;247;p32"/>
          <p:cNvGrpSpPr/>
          <p:nvPr/>
        </p:nvGrpSpPr>
        <p:grpSpPr>
          <a:xfrm>
            <a:off x="0" y="1238650"/>
            <a:ext cx="5996500" cy="1448375"/>
            <a:chOff x="2785200" y="1203650"/>
            <a:chExt cx="5996500" cy="1448375"/>
          </a:xfrm>
        </p:grpSpPr>
        <p:sp>
          <p:nvSpPr>
            <p:cNvPr id="248" name="Google Shape;248;p32"/>
            <p:cNvSpPr txBox="1"/>
            <p:nvPr/>
          </p:nvSpPr>
          <p:spPr>
            <a:xfrm>
              <a:off x="2785200" y="1203650"/>
              <a:ext cx="585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de" sz="1800">
                  <a:solidFill>
                    <a:srgbClr val="990000"/>
                  </a:solidFill>
                </a:rPr>
                <a:t>A(DoY) = </a:t>
              </a:r>
              <a:r>
                <a:rPr lang="de" sz="1800">
                  <a:solidFill>
                    <a:srgbClr val="741B47"/>
                  </a:solidFill>
                </a:rPr>
                <a:t>(K + L*DoY^2 + M*DoY^4)</a:t>
              </a:r>
              <a:r>
                <a:rPr lang="de" sz="1800">
                  <a:solidFill>
                    <a:srgbClr val="990000"/>
                  </a:solidFill>
                </a:rPr>
                <a:t> * </a:t>
              </a:r>
              <a:r>
                <a:rPr lang="de" sz="1800">
                  <a:solidFill>
                    <a:srgbClr val="4C1130"/>
                  </a:solidFill>
                </a:rPr>
                <a:t>(cos(P/2)+1)</a:t>
              </a:r>
              <a:r>
                <a:rPr lang="de" sz="1800">
                  <a:solidFill>
                    <a:srgbClr val="990000"/>
                  </a:solidFill>
                </a:rPr>
                <a:t> + </a:t>
              </a:r>
              <a:r>
                <a:rPr lang="de" sz="1800">
                  <a:solidFill>
                    <a:srgbClr val="9900FF"/>
                  </a:solidFill>
                </a:rPr>
                <a:t>N</a:t>
              </a:r>
              <a:endParaRPr>
                <a:solidFill>
                  <a:srgbClr val="9900FF"/>
                </a:solidFill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 rot="-5400000">
              <a:off x="5049725" y="368000"/>
              <a:ext cx="363900" cy="28062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50" name="Google Shape;250;p32"/>
            <p:cNvSpPr/>
            <p:nvPr/>
          </p:nvSpPr>
          <p:spPr>
            <a:xfrm rot="-5400000">
              <a:off x="7193525" y="1098800"/>
              <a:ext cx="363900" cy="13446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-5400000">
              <a:off x="8196925" y="1591400"/>
              <a:ext cx="363900" cy="3594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52" name="Google Shape;252;p32"/>
            <p:cNvSpPr txBox="1"/>
            <p:nvPr/>
          </p:nvSpPr>
          <p:spPr>
            <a:xfrm>
              <a:off x="6626975" y="2000675"/>
              <a:ext cx="1581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C1130"/>
                  </a:solidFill>
                </a:rPr>
                <a:t>Cos as periodic base function</a:t>
              </a:r>
              <a:endParaRPr>
                <a:solidFill>
                  <a:srgbClr val="4C1130"/>
                </a:solidFill>
              </a:endParaRPr>
            </a:p>
          </p:txBody>
        </p:sp>
        <p:sp>
          <p:nvSpPr>
            <p:cNvPr id="253" name="Google Shape;253;p32"/>
            <p:cNvSpPr txBox="1"/>
            <p:nvPr/>
          </p:nvSpPr>
          <p:spPr>
            <a:xfrm>
              <a:off x="4457700" y="2036425"/>
              <a:ext cx="1819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741B47"/>
                  </a:solidFill>
                </a:rPr>
                <a:t>Amplitude as 4th order polynomial</a:t>
              </a: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54" name="Google Shape;254;p32"/>
            <p:cNvSpPr txBox="1"/>
            <p:nvPr/>
          </p:nvSpPr>
          <p:spPr>
            <a:xfrm>
              <a:off x="8087200" y="1992900"/>
              <a:ext cx="6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900FF"/>
                  </a:solidFill>
                </a:rPr>
                <a:t>offset</a:t>
              </a:r>
              <a:endParaRPr>
                <a:solidFill>
                  <a:srgbClr val="9900FF"/>
                </a:solidFill>
              </a:endParaRPr>
            </a:p>
          </p:txBody>
        </p:sp>
      </p:grp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50" y="2687025"/>
            <a:ext cx="2979526" cy="2391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32"/>
          <p:cNvGrpSpPr/>
          <p:nvPr/>
        </p:nvGrpSpPr>
        <p:grpSpPr>
          <a:xfrm>
            <a:off x="4797850" y="3533850"/>
            <a:ext cx="4086900" cy="1372200"/>
            <a:chOff x="4673100" y="1537200"/>
            <a:chExt cx="4086900" cy="1372200"/>
          </a:xfrm>
        </p:grpSpPr>
        <p:sp>
          <p:nvSpPr>
            <p:cNvPr id="257" name="Google Shape;257;p32"/>
            <p:cNvSpPr txBox="1"/>
            <p:nvPr/>
          </p:nvSpPr>
          <p:spPr>
            <a:xfrm>
              <a:off x="4673100" y="1537200"/>
              <a:ext cx="4086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de" sz="1800">
                  <a:solidFill>
                    <a:srgbClr val="38761D"/>
                  </a:solidFill>
                </a:rPr>
                <a:t>C(DoY)</a:t>
              </a:r>
              <a:r>
                <a:rPr lang="de" sz="1800">
                  <a:solidFill>
                    <a:schemeClr val="dk2"/>
                  </a:solidFill>
                </a:rPr>
                <a:t> = </a:t>
              </a:r>
              <a:r>
                <a:rPr lang="de" sz="1800">
                  <a:solidFill>
                    <a:srgbClr val="7F6000"/>
                  </a:solidFill>
                </a:rPr>
                <a:t>E * (tan(1.9*DoY))^2</a:t>
              </a:r>
              <a:r>
                <a:rPr lang="de" sz="1800">
                  <a:solidFill>
                    <a:schemeClr val="dk2"/>
                  </a:solidFill>
                </a:rPr>
                <a:t> + </a:t>
              </a:r>
              <a:r>
                <a:rPr lang="de" sz="1800">
                  <a:solidFill>
                    <a:srgbClr val="134F5C"/>
                  </a:solidFill>
                </a:rPr>
                <a:t>F</a:t>
              </a:r>
              <a:endParaRPr>
                <a:solidFill>
                  <a:srgbClr val="134F5C"/>
                </a:solidFill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-5400000">
              <a:off x="6641900" y="1059575"/>
              <a:ext cx="363900" cy="21042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59" name="Google Shape;259;p32"/>
            <p:cNvSpPr txBox="1"/>
            <p:nvPr/>
          </p:nvSpPr>
          <p:spPr>
            <a:xfrm>
              <a:off x="5980925" y="2293800"/>
              <a:ext cx="224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7F6000"/>
                  </a:solidFill>
                </a:rPr>
                <a:t>Tan^2 as trigonometric base function</a:t>
              </a:r>
              <a:endParaRPr>
                <a:solidFill>
                  <a:srgbClr val="7F6000"/>
                </a:solidFill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-5400000">
              <a:off x="7973350" y="1960475"/>
              <a:ext cx="363900" cy="3024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41B47"/>
                </a:solidFill>
              </a:endParaRPr>
            </a:p>
          </p:txBody>
        </p:sp>
        <p:sp>
          <p:nvSpPr>
            <p:cNvPr id="261" name="Google Shape;261;p32"/>
            <p:cNvSpPr txBox="1"/>
            <p:nvPr/>
          </p:nvSpPr>
          <p:spPr>
            <a:xfrm>
              <a:off x="7960575" y="2289775"/>
              <a:ext cx="66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134F5C"/>
                  </a:solidFill>
                </a:rPr>
                <a:t>offset</a:t>
              </a:r>
              <a:endParaRPr>
                <a:solidFill>
                  <a:srgbClr val="134F5C"/>
                </a:solidFill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200" y="1042650"/>
            <a:ext cx="2870325" cy="2391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2"/>
          <p:cNvCxnSpPr/>
          <p:nvPr/>
        </p:nvCxnSpPr>
        <p:spPr>
          <a:xfrm rot="10800000" flipH="1">
            <a:off x="-62200" y="1042650"/>
            <a:ext cx="93066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BF536B-5B14-F5BF-4A43-3F6A3258CE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Smooth the seasonal data of NAA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719"/>
            <a:ext cx="3999900" cy="326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200836"/>
            <a:ext cx="3999900" cy="3319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FAC495F-9994-5BEE-BC11-EE831FE778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Challenges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16A856-F304-DBD7-92E0-65B3FD6BF1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35698644-8E94-A5D7-A860-845815DF9DB5}"/>
              </a:ext>
            </a:extLst>
          </p:cNvPr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972052"/>
            <a:ext cx="91440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Quality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Good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Noisy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25" y="1536615"/>
            <a:ext cx="3999900" cy="274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0375"/>
            <a:ext cx="4260299" cy="28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925" y="154524"/>
            <a:ext cx="3729225" cy="9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E036B4B-7C7E-F93F-DFF4-D507DFBFC3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Selection of the fitting function not periodic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Sunrise/ sunset shifted over 0:00 UCT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 in edge cases not realistic: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50" y="1608850"/>
            <a:ext cx="38100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300" y="1608838"/>
            <a:ext cx="3810000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9817BDA-D708-6098-9A23-4591056E15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Maintenance Windows</a:t>
            </a:r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 rotWithShape="1">
          <a:blip r:embed="rId3">
            <a:alphaModFix/>
          </a:blip>
          <a:srcRect l="7667" r="16786" b="-2301"/>
          <a:stretch/>
        </p:blipFill>
        <p:spPr>
          <a:xfrm>
            <a:off x="311701" y="1468825"/>
            <a:ext cx="4305053" cy="28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925" y="1468825"/>
            <a:ext cx="3830372" cy="28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76517B0-5B09-A422-D5AF-3F81961E2F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Polar Night and Day</a:t>
            </a:r>
            <a:endParaRPr/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9970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40459"/>
            <a:ext cx="4260299" cy="28402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D75B03-786A-BF47-64A9-D004E8C778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Python</a:t>
            </a:r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113" y="15855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313" y="173798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B98BF1-5D69-0CBB-4B65-8441A70DCB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Thank you!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65EC52-5384-3171-1C94-B5B93FA29D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FD2FFAF5-4D41-639D-1DCB-C8DBAD764FE5}"/>
              </a:ext>
            </a:extLst>
          </p:cNvPr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972052"/>
            <a:ext cx="91440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32275" y="213625"/>
            <a:ext cx="25077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 Layer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725" y="460725"/>
            <a:ext cx="4913550" cy="44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75" y="1208675"/>
            <a:ext cx="3816825" cy="3140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5"/>
          <p:cNvCxnSpPr/>
          <p:nvPr/>
        </p:nvCxnSpPr>
        <p:spPr>
          <a:xfrm>
            <a:off x="3940025" y="2092975"/>
            <a:ext cx="97740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5"/>
          <p:cNvCxnSpPr/>
          <p:nvPr/>
        </p:nvCxnSpPr>
        <p:spPr>
          <a:xfrm>
            <a:off x="3930550" y="2263800"/>
            <a:ext cx="1006200" cy="19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418A8F8-3345-489B-89EF-DEADFF1E81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Appendix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E44F9C1-6EC6-72AC-91A5-523514530B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30</a:t>
            </a:fld>
            <a:endParaRPr lang="de-DE"/>
          </a:p>
        </p:txBody>
      </p:sp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FF53BD4C-74F2-B7B9-B2A6-697B878F6451}"/>
              </a:ext>
            </a:extLst>
          </p:cNvPr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972052"/>
            <a:ext cx="91440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511" y="6300"/>
            <a:ext cx="3026214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425" y="2612950"/>
            <a:ext cx="2901573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100" y="2653475"/>
            <a:ext cx="3072101" cy="24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2689000"/>
            <a:ext cx="3072101" cy="2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975" y="0"/>
            <a:ext cx="2986578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901573" cy="24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/>
          <p:nvPr/>
        </p:nvSpPr>
        <p:spPr>
          <a:xfrm>
            <a:off x="2638225" y="52485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2"/>
          <p:cNvSpPr/>
          <p:nvPr/>
        </p:nvSpPr>
        <p:spPr>
          <a:xfrm>
            <a:off x="5904725" y="46030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2803075" y="3229925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2"/>
          <p:cNvSpPr/>
          <p:nvPr/>
        </p:nvSpPr>
        <p:spPr>
          <a:xfrm>
            <a:off x="5971575" y="3144400"/>
            <a:ext cx="708300" cy="3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2"/>
          <p:cNvSpPr/>
          <p:nvPr/>
        </p:nvSpPr>
        <p:spPr>
          <a:xfrm rot="10361920">
            <a:off x="2382180" y="2244310"/>
            <a:ext cx="4449680" cy="307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E9D2C5-6A2C-9F18-89E1-1FE4CF7F0C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31</a:t>
            </a:fld>
            <a:endParaRPr lang="de-D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Anhang / Pictures NRK</a:t>
            </a:r>
            <a:endParaRPr/>
          </a:p>
        </p:txBody>
      </p:sp>
      <p:sp>
        <p:nvSpPr>
          <p:cNvPr id="350" name="Google Shape;35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600" y="880838"/>
            <a:ext cx="4751599" cy="39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855" y="1567550"/>
            <a:ext cx="4825170" cy="40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925" y="307925"/>
            <a:ext cx="4328951" cy="360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1675" y="1999925"/>
            <a:ext cx="3705124" cy="30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9750" y="1754175"/>
            <a:ext cx="4205777" cy="350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0975" y="1273625"/>
            <a:ext cx="3631950" cy="30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9787B29-2DF8-3E4B-59FF-3C85934AEF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32</a:t>
            </a:fld>
            <a:endParaRPr lang="de-D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Anhang NAA</a:t>
            </a:r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775" y="130313"/>
            <a:ext cx="2986437" cy="2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200" y="130325"/>
            <a:ext cx="2986425" cy="244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00" y="2514763"/>
            <a:ext cx="2986425" cy="244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788" y="2514749"/>
            <a:ext cx="2986425" cy="24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0200" y="2514752"/>
            <a:ext cx="2986425" cy="244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FA175CE-205F-0A4F-D5FF-A7B64BCE3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33</a:t>
            </a:fld>
            <a:endParaRPr lang="de-D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3385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0A89DC-6CEC-5FFF-C65C-3C041F99B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34</a:t>
            </a:fld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Reflection at the Ionosphere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3925"/>
            <a:ext cx="9144000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3925"/>
            <a:ext cx="914400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B39049-2CA6-4D03-C3B7-E5C22808D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VLF Diurnal Variations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234800" y="2785350"/>
            <a:ext cx="5088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000000"/>
                </a:solidFill>
              </a:rPr>
              <a:t>VLF Seasonal Variations</a:t>
            </a:r>
            <a:endParaRPr sz="2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3" y="1152473"/>
            <a:ext cx="4952325" cy="13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125" y="1298700"/>
            <a:ext cx="3225825" cy="38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F2A1838-C75E-6E29-9D98-1006D9DA44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GOAL: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5" y="1070775"/>
            <a:ext cx="8661725" cy="39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t="7534" r="8491" b="19663"/>
          <a:stretch/>
        </p:blipFill>
        <p:spPr>
          <a:xfrm>
            <a:off x="3183775" y="244925"/>
            <a:ext cx="5592676" cy="164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B0AC30-8E4F-5B4E-6050-2EA7E9CE0B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A9907EC0-944F-4712-96A8-7AFA003A8C5F}"/>
              </a:ext>
            </a:extLst>
          </p:cNvPr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972052"/>
            <a:ext cx="914400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Data aquisition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9B3C54-36DB-09E6-7563-1DBE362FF6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48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24316"/>
          <a:stretch/>
        </p:blipFill>
        <p:spPr>
          <a:xfrm>
            <a:off x="1219625" y="734150"/>
            <a:ext cx="6755449" cy="35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340325" y="2507075"/>
            <a:ext cx="169500" cy="139500"/>
          </a:xfrm>
          <a:prstGeom prst="flowChartConnector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5097200" y="2017975"/>
            <a:ext cx="169500" cy="139500"/>
          </a:xfrm>
          <a:prstGeom prst="flowChartConnector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2835325" y="3359675"/>
            <a:ext cx="169500" cy="139500"/>
          </a:xfrm>
          <a:prstGeom prst="flowChartConnector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1616125" y="2369075"/>
            <a:ext cx="125400" cy="139500"/>
          </a:xfrm>
          <a:prstGeom prst="flowChartConnector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19"/>
          <p:cNvCxnSpPr>
            <a:stCxn id="102" idx="0"/>
          </p:cNvCxnSpPr>
          <p:nvPr/>
        </p:nvCxnSpPr>
        <p:spPr>
          <a:xfrm rot="10800000">
            <a:off x="5163950" y="1287475"/>
            <a:ext cx="18000" cy="730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9"/>
          <p:cNvCxnSpPr>
            <a:stCxn id="104" idx="7"/>
          </p:cNvCxnSpPr>
          <p:nvPr/>
        </p:nvCxnSpPr>
        <p:spPr>
          <a:xfrm rot="10800000" flipH="1">
            <a:off x="1723161" y="1251004"/>
            <a:ext cx="3391200" cy="1138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9"/>
          <p:cNvCxnSpPr>
            <a:stCxn id="103" idx="7"/>
          </p:cNvCxnSpPr>
          <p:nvPr/>
        </p:nvCxnSpPr>
        <p:spPr>
          <a:xfrm rot="10800000" flipH="1">
            <a:off x="2980002" y="1241104"/>
            <a:ext cx="2163900" cy="2139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9"/>
          <p:cNvCxnSpPr>
            <a:stCxn id="101" idx="0"/>
          </p:cNvCxnSpPr>
          <p:nvPr/>
        </p:nvCxnSpPr>
        <p:spPr>
          <a:xfrm rot="10800000">
            <a:off x="5134175" y="1221275"/>
            <a:ext cx="1290900" cy="1285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9"/>
          <p:cNvSpPr txBox="1"/>
          <p:nvPr/>
        </p:nvSpPr>
        <p:spPr>
          <a:xfrm>
            <a:off x="6197225" y="2583925"/>
            <a:ext cx="45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accent6"/>
                </a:solidFill>
              </a:rPr>
              <a:t>DHO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978025" y="2050525"/>
            <a:ext cx="45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accent6"/>
                </a:solidFill>
              </a:rPr>
              <a:t>NRK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264750" y="2323475"/>
            <a:ext cx="45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accent6"/>
                </a:solidFill>
              </a:rPr>
              <a:t>NLK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690875" y="3422975"/>
            <a:ext cx="45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accent6"/>
                </a:solidFill>
              </a:rPr>
              <a:t>NAA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692700" y="17250"/>
            <a:ext cx="76626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Transmitter and Receiver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5F0CE54-26D2-8265-B5B0-465B8F200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22050"/>
            <a:ext cx="8520600" cy="7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acquisition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5" y="868350"/>
            <a:ext cx="5492140" cy="359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615" y="918175"/>
            <a:ext cx="2741829" cy="359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179425" y="4589400"/>
            <a:ext cx="574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/>
              <a:t>http://psddb.nerc-bas.ac.uk/data/access/download.php?searchterm=ultra&amp;page=4&amp;cat=item&amp;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/>
              <a:t>year=2009&amp;class=232&amp;type=ULTRA&amp;site=Ny-Alesund&amp;v=Data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2" name="Google Shape;122;p20"/>
          <p:cNvSpPr txBox="1"/>
          <p:nvPr/>
        </p:nvSpPr>
        <p:spPr>
          <a:xfrm>
            <a:off x="7476350" y="1345675"/>
            <a:ext cx="64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</a:rPr>
              <a:t>Amplitude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8116850" y="1270125"/>
            <a:ext cx="64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</a:rPr>
              <a:t>Phase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124" name="Google Shape;124;p20"/>
          <p:cNvCxnSpPr>
            <a:stCxn id="122" idx="2"/>
          </p:cNvCxnSpPr>
          <p:nvPr/>
        </p:nvCxnSpPr>
        <p:spPr>
          <a:xfrm flipH="1">
            <a:off x="7217000" y="1653475"/>
            <a:ext cx="579600" cy="330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20"/>
          <p:cNvCxnSpPr>
            <a:stCxn id="123" idx="2"/>
          </p:cNvCxnSpPr>
          <p:nvPr/>
        </p:nvCxnSpPr>
        <p:spPr>
          <a:xfrm flipH="1">
            <a:off x="7705400" y="1577925"/>
            <a:ext cx="731700" cy="3957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26" name="Google Shape;126;p20"/>
          <p:cNvSpPr txBox="1"/>
          <p:nvPr/>
        </p:nvSpPr>
        <p:spPr>
          <a:xfrm>
            <a:off x="6163600" y="145435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</a:rPr>
              <a:t>TOD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127" name="Google Shape;127;p20"/>
          <p:cNvCxnSpPr>
            <a:stCxn id="126" idx="2"/>
          </p:cNvCxnSpPr>
          <p:nvPr/>
        </p:nvCxnSpPr>
        <p:spPr>
          <a:xfrm>
            <a:off x="6401050" y="1762150"/>
            <a:ext cx="128100" cy="231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8E1A71-419E-6DFB-5E46-C8CF815F9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Bildschirmpräsentation (16:9)</PresentationFormat>
  <Paragraphs>145</Paragraphs>
  <Slides>34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6" baseType="lpstr">
      <vt:lpstr>Arial</vt:lpstr>
      <vt:lpstr>Simple Light</vt:lpstr>
      <vt:lpstr>Project 3</vt:lpstr>
      <vt:lpstr>Why VLF Data</vt:lpstr>
      <vt:lpstr>D Layer</vt:lpstr>
      <vt:lpstr>Reflection at the Ionosphere</vt:lpstr>
      <vt:lpstr>VLF Diurnal Variations      </vt:lpstr>
      <vt:lpstr>GOAL:</vt:lpstr>
      <vt:lpstr>Data aquisition</vt:lpstr>
      <vt:lpstr>Transmitter and Receiver</vt:lpstr>
      <vt:lpstr>Data acquisition</vt:lpstr>
      <vt:lpstr>Data</vt:lpstr>
      <vt:lpstr>GIFDS Network</vt:lpstr>
      <vt:lpstr>GIFDS Network</vt:lpstr>
      <vt:lpstr>Methods</vt:lpstr>
      <vt:lpstr>PowerPoint-Präsentation</vt:lpstr>
      <vt:lpstr>Truncate the Night</vt:lpstr>
      <vt:lpstr>PowerPoint-Präsentation</vt:lpstr>
      <vt:lpstr>Smooth out diurnal influences</vt:lpstr>
      <vt:lpstr>PowerPoint-Präsentation</vt:lpstr>
      <vt:lpstr>Smooth the seasonal data over the year </vt:lpstr>
      <vt:lpstr>Resulting Model - In General</vt:lpstr>
      <vt:lpstr>Resulting Model - Components A(DoY) and C(DoY) </vt:lpstr>
      <vt:lpstr>Smooth the seasonal data of NAA </vt:lpstr>
      <vt:lpstr>Challenges</vt:lpstr>
      <vt:lpstr>Data Quality  </vt:lpstr>
      <vt:lpstr>Selection of the fitting function not periodic </vt:lpstr>
      <vt:lpstr>Maintenance Windows</vt:lpstr>
      <vt:lpstr>Polar Night and Day</vt:lpstr>
      <vt:lpstr>Python</vt:lpstr>
      <vt:lpstr>Thank you!</vt:lpstr>
      <vt:lpstr>Appendix</vt:lpstr>
      <vt:lpstr>PowerPoint-Präsentation</vt:lpstr>
      <vt:lpstr>Anhang / Pictures NRK</vt:lpstr>
      <vt:lpstr>Anhang NAA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</dc:title>
  <cp:lastModifiedBy>Nadine Barth7</cp:lastModifiedBy>
  <cp:revision>2</cp:revision>
  <dcterms:modified xsi:type="dcterms:W3CDTF">2022-08-12T13:29:40Z</dcterms:modified>
</cp:coreProperties>
</file>